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4671"/>
  </p:normalViewPr>
  <p:slideViewPr>
    <p:cSldViewPr snapToGrid="0" snapToObjects="1">
      <p:cViewPr varScale="1">
        <p:scale>
          <a:sx n="67" d="100"/>
          <a:sy n="67" d="100"/>
        </p:scale>
        <p:origin x="11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EDF9-28E5-1443-8D0A-BCB7508242EF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C06B-CF35-7645-94D3-76998585B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9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EDF9-28E5-1443-8D0A-BCB7508242EF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C06B-CF35-7645-94D3-76998585B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892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EDF9-28E5-1443-8D0A-BCB7508242EF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C06B-CF35-7645-94D3-76998585B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326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EDF9-28E5-1443-8D0A-BCB7508242EF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C06B-CF35-7645-94D3-76998585B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291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EDF9-28E5-1443-8D0A-BCB7508242EF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C06B-CF35-7645-94D3-76998585B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34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EDF9-28E5-1443-8D0A-BCB7508242EF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C06B-CF35-7645-94D3-76998585B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14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EDF9-28E5-1443-8D0A-BCB7508242EF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C06B-CF35-7645-94D3-76998585B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801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EDF9-28E5-1443-8D0A-BCB7508242EF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C06B-CF35-7645-94D3-76998585B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63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EDF9-28E5-1443-8D0A-BCB7508242EF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C06B-CF35-7645-94D3-76998585B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93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EDF9-28E5-1443-8D0A-BCB7508242EF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C06B-CF35-7645-94D3-76998585B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4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EDF9-28E5-1443-8D0A-BCB7508242EF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C06B-CF35-7645-94D3-76998585B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8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5EDF9-28E5-1443-8D0A-BCB7508242EF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FC06B-CF35-7645-94D3-76998585B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85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Philippines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400" dirty="0" smtClean="0"/>
              <a:t>Critical factors for national M&amp;E </a:t>
            </a:r>
            <a:r>
              <a:rPr lang="en-US" sz="4400" dirty="0"/>
              <a:t>s</a:t>
            </a:r>
            <a:r>
              <a:rPr lang="en-US" sz="4400" dirty="0" smtClean="0"/>
              <a:t>ystem for Agenda 2030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Regional Training Workshop on Evaluation for the SDGs</a:t>
            </a:r>
          </a:p>
          <a:p>
            <a:r>
              <a:rPr lang="en-US" dirty="0" smtClean="0"/>
              <a:t>26-27 October 2016</a:t>
            </a:r>
          </a:p>
          <a:p>
            <a:r>
              <a:rPr lang="en-US" dirty="0" smtClean="0"/>
              <a:t>Bangkok, Thailand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647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8300" y="0"/>
            <a:ext cx="10515600" cy="1325563"/>
          </a:xfrm>
        </p:spPr>
        <p:txBody>
          <a:bodyPr/>
          <a:lstStyle/>
          <a:p>
            <a:r>
              <a:rPr lang="en-US" dirty="0" smtClean="0"/>
              <a:t>Mapping of areas for improvement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124129"/>
              </p:ext>
            </p:extLst>
          </p:nvPr>
        </p:nvGraphicFramePr>
        <p:xfrm>
          <a:off x="368300" y="999066"/>
          <a:ext cx="11709273" cy="5364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1673"/>
                <a:gridCol w="3461623"/>
                <a:gridCol w="3976649"/>
                <a:gridCol w="2569328"/>
              </a:tblGrid>
              <a:tr h="426509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Enabling Environment 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Institutional capacity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Individual capacity</a:t>
                      </a:r>
                      <a:endParaRPr lang="en-US" sz="1700" dirty="0"/>
                    </a:p>
                  </a:txBody>
                  <a:tcPr/>
                </a:tc>
              </a:tr>
              <a:tr h="426509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1) Uses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(+)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Philippine National Evaluation Policy</a:t>
                      </a:r>
                      <a:r>
                        <a:rPr lang="en-US" sz="1700" baseline="0" dirty="0" smtClean="0"/>
                        <a:t> Framework (PNEP</a:t>
                      </a:r>
                      <a:r>
                        <a:rPr lang="en-US" sz="1700" dirty="0" smtClean="0"/>
                        <a:t>F)</a:t>
                      </a:r>
                    </a:p>
                    <a:p>
                      <a:endParaRPr lang="en-US" sz="1700" dirty="0" smtClean="0"/>
                    </a:p>
                    <a:p>
                      <a:r>
                        <a:rPr lang="en-US" sz="1700" dirty="0" smtClean="0"/>
                        <a:t>(-) </a:t>
                      </a:r>
                      <a:r>
                        <a:rPr lang="en-US" sz="1700" baseline="0" dirty="0" smtClean="0"/>
                        <a:t>local government units performance based mechanism in resource allocations 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(+) monitoring system already established</a:t>
                      </a:r>
                    </a:p>
                    <a:p>
                      <a:endParaRPr lang="en-US" sz="1700" dirty="0" smtClean="0"/>
                    </a:p>
                    <a:p>
                      <a:r>
                        <a:rPr lang="en-US" sz="1700" dirty="0" smtClean="0"/>
                        <a:t>(-) automatic and systematic feedback for decision making </a:t>
                      </a:r>
                      <a:r>
                        <a:rPr lang="en-US" sz="1700" dirty="0" err="1" smtClean="0"/>
                        <a:t>esp</a:t>
                      </a:r>
                      <a:r>
                        <a:rPr lang="en-US" sz="1700" dirty="0" smtClean="0"/>
                        <a:t> planning and budgeting</a:t>
                      </a:r>
                    </a:p>
                    <a:p>
                      <a:endParaRPr lang="en-US" sz="1700" dirty="0" smtClean="0"/>
                    </a:p>
                    <a:p>
                      <a:r>
                        <a:rPr lang="en-US" sz="1700" dirty="0" smtClean="0"/>
                        <a:t>(-) Implementation plan vs practice </a:t>
                      </a:r>
                      <a:r>
                        <a:rPr lang="mr-IN" sz="1700" dirty="0" smtClean="0"/>
                        <a:t>–</a:t>
                      </a:r>
                      <a:r>
                        <a:rPr lang="en-US" sz="1700" dirty="0" smtClean="0"/>
                        <a:t> prioritize uses</a:t>
                      </a:r>
                      <a:r>
                        <a:rPr lang="en-US" sz="1700" baseline="0" dirty="0" smtClean="0"/>
                        <a:t> across government, starting from President down to barangays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Understand different evaluation cultures, </a:t>
                      </a:r>
                      <a:r>
                        <a:rPr lang="en-US" sz="1700" baseline="0" dirty="0" smtClean="0"/>
                        <a:t>rigor, demands </a:t>
                      </a:r>
                      <a:r>
                        <a:rPr lang="en-US" sz="1700" dirty="0" smtClean="0"/>
                        <a:t>among</a:t>
                      </a:r>
                      <a:r>
                        <a:rPr lang="en-US" sz="1700" baseline="0" dirty="0" smtClean="0"/>
                        <a:t> national government, non government, private</a:t>
                      </a:r>
                    </a:p>
                    <a:p>
                      <a:endParaRPr lang="en-US" sz="1700" baseline="0" dirty="0" smtClean="0"/>
                    </a:p>
                  </a:txBody>
                  <a:tcPr/>
                </a:tc>
              </a:tr>
              <a:tr h="426509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2) Leadership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(+)</a:t>
                      </a:r>
                      <a:r>
                        <a:rPr lang="en-US" sz="1700" baseline="0" dirty="0" smtClean="0"/>
                        <a:t> planning and budget agencies’ leadership, reporting directly to the President and its Cabinet committees</a:t>
                      </a:r>
                    </a:p>
                    <a:p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(-) change in Administration: search for new champions for National Evaluation Framework in all branches of Government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</a:tr>
              <a:tr h="426509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3) Commitment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(+/-)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smtClean="0"/>
                        <a:t>champions at government agency level: establishment and capacitation of M&amp;E units and submission of administrative data for national statistics </a:t>
                      </a:r>
                    </a:p>
                    <a:p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611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852692"/>
              </p:ext>
            </p:extLst>
          </p:nvPr>
        </p:nvGraphicFramePr>
        <p:xfrm>
          <a:off x="368300" y="75525"/>
          <a:ext cx="11455400" cy="66751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33600"/>
                <a:gridCol w="2882900"/>
                <a:gridCol w="3939082"/>
                <a:gridCol w="2499818"/>
              </a:tblGrid>
              <a:tr h="4265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4) Accountability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(-) national level SDG priorities and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targets not yet established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(-)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roles of national and regional government agencies in achieving SDGs not yet identified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65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5) Technical</a:t>
                      </a:r>
                      <a:r>
                        <a:rPr lang="en-US" baseline="0" dirty="0" smtClean="0"/>
                        <a:t> Capacity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(-) Certification</a:t>
                      </a:r>
                      <a:r>
                        <a:rPr lang="en-US" baseline="0" dirty="0" smtClean="0"/>
                        <a:t> for evaluation practice needs to be institutionalized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(+/-)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draw up a roster of evaluation partners, including academic,  CSO and private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inadequate analytical capacity; lack of evaluation practitioners</a:t>
                      </a:r>
                      <a:endParaRPr lang="en-US" dirty="0"/>
                    </a:p>
                  </a:txBody>
                  <a:tcPr/>
                </a:tc>
              </a:tr>
              <a:tr h="4265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6) Infrastructure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(-) issuance of NEF implementing guidelines and subsequent policies (</a:t>
                      </a:r>
                      <a:r>
                        <a:rPr lang="en-US" dirty="0" err="1" smtClean="0"/>
                        <a:t>ie</a:t>
                      </a:r>
                      <a:r>
                        <a:rPr lang="en-US" dirty="0" smtClean="0"/>
                        <a:t> on use, dissemination)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(-) Over all implementation/ strategic</a:t>
                      </a:r>
                      <a:r>
                        <a:rPr lang="en-US" baseline="0" dirty="0" smtClean="0"/>
                        <a:t> plan </a:t>
                      </a:r>
                      <a:r>
                        <a:rPr lang="en-US" dirty="0" smtClean="0"/>
                        <a:t>needs to be developed/ coordinated with the national statistics (for credibility);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(+/-) M&amp;E units not uniformly established across national </a:t>
                      </a:r>
                      <a:r>
                        <a:rPr lang="en-US" dirty="0" err="1" smtClean="0"/>
                        <a:t>govt</a:t>
                      </a:r>
                      <a:r>
                        <a:rPr lang="en-US" dirty="0" smtClean="0"/>
                        <a:t> agencies;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(-) Identify credible sources of info other than national stats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(+/-)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Strengthened capacity on evaluation practice including</a:t>
                      </a:r>
                      <a:r>
                        <a:rPr lang="en-US" baseline="0" dirty="0" smtClean="0"/>
                        <a:t> managing the conduct of evaluation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(-) clarify roles</a:t>
                      </a:r>
                      <a:r>
                        <a:rPr lang="en-US" baseline="0" dirty="0" smtClean="0"/>
                        <a:t> of individuals (M&amp;E </a:t>
                      </a:r>
                      <a:r>
                        <a:rPr lang="en-US" baseline="0" dirty="0" err="1" smtClean="0"/>
                        <a:t>focals</a:t>
                      </a:r>
                      <a:r>
                        <a:rPr lang="en-US" baseline="0" dirty="0" smtClean="0"/>
                        <a:t>) in national </a:t>
                      </a:r>
                      <a:r>
                        <a:rPr lang="en-US" baseline="0" dirty="0" err="1" smtClean="0"/>
                        <a:t>govt</a:t>
                      </a:r>
                      <a:r>
                        <a:rPr lang="en-US" baseline="0" smtClean="0"/>
                        <a:t> agencies</a:t>
                      </a:r>
                      <a:endParaRPr lang="en-US" dirty="0"/>
                    </a:p>
                  </a:txBody>
                  <a:tcPr/>
                </a:tc>
              </a:tr>
              <a:tr h="4265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7) Infra to use M&amp;E</a:t>
                      </a:r>
                      <a:r>
                        <a:rPr lang="en-US" baseline="0" dirty="0" smtClean="0"/>
                        <a:t> info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(+) agency</a:t>
                      </a:r>
                      <a:r>
                        <a:rPr lang="en-US" baseline="0" dirty="0" smtClean="0"/>
                        <a:t> to individual performance based mechanism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(-) need to establish dissemination and partnership (with CSO, </a:t>
                      </a:r>
                      <a:r>
                        <a:rPr lang="en-US" dirty="0" err="1" smtClean="0"/>
                        <a:t>pvt</a:t>
                      </a:r>
                      <a:r>
                        <a:rPr lang="en-US" dirty="0" smtClean="0"/>
                        <a:t> and social partners) protocols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665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984282"/>
              </p:ext>
            </p:extLst>
          </p:nvPr>
        </p:nvGraphicFramePr>
        <p:xfrm>
          <a:off x="368300" y="1027906"/>
          <a:ext cx="11455400" cy="49377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90087"/>
                <a:gridCol w="3342806"/>
                <a:gridCol w="3158657"/>
                <a:gridCol w="2863850"/>
              </a:tblGrid>
              <a:tr h="4265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8) Oversight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(+) Existing</a:t>
                      </a:r>
                      <a:r>
                        <a:rPr lang="en-US" baseline="0" dirty="0" smtClean="0"/>
                        <a:t> m</a:t>
                      </a:r>
                      <a:r>
                        <a:rPr lang="en-US" dirty="0" smtClean="0"/>
                        <a:t>andate</a:t>
                      </a:r>
                      <a:r>
                        <a:rPr lang="en-US" baseline="0" dirty="0" smtClean="0"/>
                        <a:t> of oversight agencies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(+) regular review of NEF is embedded in the policy;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(+/-) audit role not identified since COA autonomous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(+/-)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Strengthened capacity on evaluation practice including</a:t>
                      </a:r>
                      <a:r>
                        <a:rPr lang="en-US" baseline="0" dirty="0" smtClean="0"/>
                        <a:t> managing the conduct of evaluation</a:t>
                      </a:r>
                      <a:endParaRPr lang="en-US" dirty="0"/>
                    </a:p>
                  </a:txBody>
                  <a:tcPr/>
                </a:tc>
              </a:tr>
              <a:tr h="4265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9) Values and Ethics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(+) Ethical standards</a:t>
                      </a:r>
                      <a:r>
                        <a:rPr lang="en-US" baseline="0" dirty="0" smtClean="0"/>
                        <a:t> provided in the NEF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(-) advocacy and awareness campaign and monitoring for NEF ethical standards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(+/-)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Strengthened capacity on evaluation practice </a:t>
                      </a:r>
                      <a:endParaRPr lang="en-US" dirty="0"/>
                    </a:p>
                  </a:txBody>
                  <a:tcPr/>
                </a:tc>
              </a:tr>
              <a:tr h="4265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10) Sustainability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(-)</a:t>
                      </a:r>
                      <a:r>
                        <a:rPr lang="en-US" baseline="0" dirty="0" smtClean="0"/>
                        <a:t> consider issuance of an </a:t>
                      </a:r>
                      <a:r>
                        <a:rPr lang="en-US" dirty="0" smtClean="0"/>
                        <a:t>M&amp;E Act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(-) inclusion of a General Provision for M&amp;E to be funded automatically in the GAA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(-)</a:t>
                      </a:r>
                      <a:r>
                        <a:rPr lang="en-US" baseline="0" dirty="0" smtClean="0"/>
                        <a:t> c</a:t>
                      </a:r>
                      <a:r>
                        <a:rPr lang="en-US" dirty="0" smtClean="0"/>
                        <a:t>onsider</a:t>
                      </a:r>
                      <a:r>
                        <a:rPr lang="en-US" baseline="0" dirty="0" smtClean="0"/>
                        <a:t> phased approach</a:t>
                      </a:r>
                      <a:r>
                        <a:rPr lang="en-US" dirty="0" smtClean="0"/>
                        <a:t> starting</a:t>
                      </a:r>
                      <a:r>
                        <a:rPr lang="en-US" baseline="0" dirty="0" smtClean="0"/>
                        <a:t> from </a:t>
                      </a:r>
                      <a:r>
                        <a:rPr lang="en-US" dirty="0" smtClean="0"/>
                        <a:t>national level to local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(+/-)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Strengthened capacity on evaluation practice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552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</TotalTime>
  <Words>459</Words>
  <Application>Microsoft Office PowerPoint</Application>
  <PresentationFormat>Widescreen</PresentationFormat>
  <Paragraphs>62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Mangal</vt:lpstr>
      <vt:lpstr>Office Theme</vt:lpstr>
      <vt:lpstr>Philippines </vt:lpstr>
      <vt:lpstr>Mapping of areas for improvement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Philippines</dc:title>
  <dc:creator>Microsoft Office User</dc:creator>
  <cp:lastModifiedBy>Jesse T. David</cp:lastModifiedBy>
  <cp:revision>21</cp:revision>
  <dcterms:created xsi:type="dcterms:W3CDTF">2016-10-27T02:31:11Z</dcterms:created>
  <dcterms:modified xsi:type="dcterms:W3CDTF">2016-12-06T00:28:42Z</dcterms:modified>
</cp:coreProperties>
</file>